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7" r:id="rId2"/>
    <p:sldId id="258" r:id="rId3"/>
    <p:sldId id="259" r:id="rId4"/>
    <p:sldId id="260" r:id="rId5"/>
    <p:sldId id="298" r:id="rId6"/>
    <p:sldId id="296" r:id="rId7"/>
    <p:sldId id="262" r:id="rId8"/>
    <p:sldId id="265" r:id="rId9"/>
    <p:sldId id="267" r:id="rId10"/>
    <p:sldId id="268" r:id="rId11"/>
    <p:sldId id="269" r:id="rId12"/>
    <p:sldId id="270" r:id="rId13"/>
    <p:sldId id="271" r:id="rId14"/>
    <p:sldId id="272" r:id="rId15"/>
    <p:sldId id="297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-116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5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29EEB-BA32-491A-8212-4C7E7D3EAE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0445-BE2C-4BC1-8C07-D77E25FF9E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BE37-A1F0-47AB-A2D2-0194E7E6C5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90B5-DF29-4037-B825-920FE705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7C8EF9D-A0AA-4489-B9A5-EDEE8D73D9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16B1E-4C5C-4611-ACF0-1593B07D12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D3CF-9605-454F-BF46-A5C2B8C3E7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55A06-CEC5-40CA-A603-F1A2412B66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EBF32-6625-485E-B889-EE3081E41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9A597-5FA7-4A71-A492-7F7890A3E3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4279-DAB4-4641-B4C1-0F3AD32086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34355A3-2BD5-4380-B125-D6C50203F01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8" name="Picture 26" descr="1"/>
          <p:cNvPicPr>
            <a:picLocks noChangeAspect="1" noChangeArrowheads="1"/>
          </p:cNvPicPr>
          <p:nvPr/>
        </p:nvPicPr>
        <p:blipFill>
          <a:blip r:embed="rId2">
            <a:lum bright="-6000" contrast="-84000"/>
          </a:blip>
          <a:srcRect/>
          <a:stretch>
            <a:fillRect/>
          </a:stretch>
        </p:blipFill>
        <p:spPr bwMode="auto">
          <a:xfrm>
            <a:off x="1187450" y="-127000"/>
            <a:ext cx="6985000" cy="6985000"/>
          </a:xfrm>
          <a:prstGeom prst="rect">
            <a:avLst/>
          </a:prstGeom>
          <a:noFill/>
        </p:spPr>
      </p:pic>
      <p:sp>
        <p:nvSpPr>
          <p:cNvPr id="3099" name="Rectangle 27"/>
          <p:cNvSpPr>
            <a:spLocks noGrp="1" noChangeArrowheads="1"/>
          </p:cNvSpPr>
          <p:nvPr>
            <p:ph type="ctrTitle"/>
          </p:nvPr>
        </p:nvSpPr>
        <p:spPr>
          <a:xfrm>
            <a:off x="685800" y="571481"/>
            <a:ext cx="7772400" cy="1785949"/>
          </a:xfrm>
        </p:spPr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Любицкий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краеведческий музей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00" name="Rectangle 28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428868"/>
            <a:ext cx="6400800" cy="3209932"/>
          </a:xfrm>
        </p:spPr>
        <p:txBody>
          <a:bodyPr/>
          <a:lstStyle/>
          <a:p>
            <a:pPr algn="r"/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Муниципальное </a:t>
            </a:r>
            <a:r>
              <a:rPr lang="ru-RU" sz="200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общеобразовательное </a:t>
            </a:r>
            <a:r>
              <a:rPr lang="ru-RU" sz="200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казенное учреждение </a:t>
            </a: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</a:t>
            </a:r>
            <a:r>
              <a:rPr lang="ru-RU" sz="200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Любицкая</a:t>
            </a: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средняя общеобразовательная школа»</a:t>
            </a:r>
          </a:p>
          <a:p>
            <a:pPr algn="r"/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Курская область</a:t>
            </a:r>
          </a:p>
          <a:p>
            <a:pPr algn="r"/>
            <a:r>
              <a:rPr lang="ru-RU" sz="200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Медвенский</a:t>
            </a: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район</a:t>
            </a:r>
          </a:p>
          <a:p>
            <a:pPr algn="r"/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С. </a:t>
            </a:r>
            <a:r>
              <a:rPr lang="ru-RU" sz="200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Любицкое</a:t>
            </a:r>
            <a:endParaRPr lang="ru-RU" sz="20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r"/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Руководитель музея: КОНОРЕВА Зоя Николаевна – учительница истории и обществознания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214546" y="273050"/>
            <a:ext cx="6472254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Экспозиция «Дела давно минувших дней …»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2357430"/>
            <a:ext cx="4040188" cy="714380"/>
          </a:xfrm>
        </p:spPr>
        <p:txBody>
          <a:bodyPr>
            <a:normAutofit/>
          </a:bodyPr>
          <a:lstStyle/>
          <a:p>
            <a:pPr lvl="1"/>
            <a:r>
              <a:rPr lang="ru-RU" dirty="0" smtClean="0"/>
              <a:t>Времен связующая нить…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pPr lvl="1"/>
            <a:r>
              <a:rPr lang="ru-RU" sz="1800" dirty="0" smtClean="0"/>
              <a:t>Волшебство народных узоров.</a:t>
            </a:r>
            <a:endParaRPr lang="ru-RU" sz="1800" dirty="0"/>
          </a:p>
        </p:txBody>
      </p:sp>
      <p:pic>
        <p:nvPicPr>
          <p:cNvPr id="5" name="Picture 26" descr="1"/>
          <p:cNvPicPr>
            <a:picLocks noChangeAspect="1" noChangeArrowheads="1"/>
          </p:cNvPicPr>
          <p:nvPr/>
        </p:nvPicPr>
        <p:blipFill>
          <a:blip r:embed="rId2">
            <a:lum bright="-6000" contrast="-84000"/>
          </a:blip>
          <a:srcRect/>
          <a:stretch>
            <a:fillRect/>
          </a:stretch>
        </p:blipFill>
        <p:spPr bwMode="auto">
          <a:xfrm>
            <a:off x="0" y="214290"/>
            <a:ext cx="2198678" cy="2198678"/>
          </a:xfrm>
          <a:prstGeom prst="rect">
            <a:avLst/>
          </a:prstGeom>
          <a:noFill/>
        </p:spPr>
      </p:pic>
      <p:pic>
        <p:nvPicPr>
          <p:cNvPr id="11" name="Содержимое 10" descr="D:\Рабочий стол\Музей 1\PIC_0027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2357430"/>
            <a:ext cx="2822972" cy="3763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D:\Рабочий стол\Музей 1\PIC_002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143248"/>
            <a:ext cx="3977217" cy="2982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43108" y="273050"/>
            <a:ext cx="6543692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Экспозиция «Нумизматика»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2357430"/>
            <a:ext cx="4040188" cy="714380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ru-RU" dirty="0" smtClean="0"/>
              <a:t>ДЕНЕЖКИ – ЧТО ГОЛУБИ: ГДЕ ОБЖИВУТСЯ, ТАМ И ПОВЕДУТСЯ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1393822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ДЕНЬГА ДЕНЬГУ НАЖИВАЕТ.</a:t>
            </a:r>
            <a:endParaRPr lang="ru-RU" sz="1800" dirty="0"/>
          </a:p>
        </p:txBody>
      </p:sp>
      <p:pic>
        <p:nvPicPr>
          <p:cNvPr id="5" name="Picture 26" descr="1"/>
          <p:cNvPicPr>
            <a:picLocks noChangeAspect="1" noChangeArrowheads="1"/>
          </p:cNvPicPr>
          <p:nvPr/>
        </p:nvPicPr>
        <p:blipFill>
          <a:blip r:embed="rId2">
            <a:lum bright="-6000" contrast="-84000"/>
          </a:blip>
          <a:srcRect/>
          <a:stretch>
            <a:fillRect/>
          </a:stretch>
        </p:blipFill>
        <p:spPr bwMode="auto">
          <a:xfrm>
            <a:off x="0" y="214290"/>
            <a:ext cx="2198678" cy="2198678"/>
          </a:xfrm>
          <a:prstGeom prst="rect">
            <a:avLst/>
          </a:prstGeom>
          <a:noFill/>
        </p:spPr>
      </p:pic>
      <p:pic>
        <p:nvPicPr>
          <p:cNvPr id="11" name="Содержимое 10" descr="D:\Рабочий стол\Музей 1\PIC_0030.JPG"/>
          <p:cNvPicPr>
            <a:picLocks noGrp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685" y="3143250"/>
            <a:ext cx="3977217" cy="2982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Содержимое 11" descr="D:\Рабочий стол\Музей 1\PIC_0031.JPG"/>
          <p:cNvPicPr>
            <a:picLocks noGrp="1"/>
          </p:cNvPicPr>
          <p:nvPr>
            <p:ph sz="quarter" idx="4"/>
          </p:nvPr>
        </p:nvPicPr>
        <p:blipFill>
          <a:blip r:embed="rId4" cstate="print"/>
          <a:srcRect t="-458" r="13432"/>
          <a:stretch>
            <a:fillRect/>
          </a:stretch>
        </p:blipFill>
        <p:spPr bwMode="auto">
          <a:xfrm>
            <a:off x="5000628" y="3071810"/>
            <a:ext cx="3498875" cy="3045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071670" y="273050"/>
            <a:ext cx="661513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Экспозиция «Никто не забыт, ничто не забыто»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2357430"/>
            <a:ext cx="4040188" cy="71438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2"/>
          </p:nvPr>
        </p:nvSpPr>
        <p:spPr>
          <a:xfrm>
            <a:off x="457200" y="3143248"/>
            <a:ext cx="4040188" cy="298291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Собранные материалы образовательного маршрута туристско-краеведческой работы «Мы не имеем права забывать», посвящены событиям Великой Отечественной войны.</a:t>
            </a:r>
            <a:endParaRPr lang="ru-RU" dirty="0"/>
          </a:p>
        </p:txBody>
      </p:sp>
      <p:pic>
        <p:nvPicPr>
          <p:cNvPr id="5" name="Picture 26" descr="1"/>
          <p:cNvPicPr>
            <a:picLocks noChangeAspect="1" noChangeArrowheads="1"/>
          </p:cNvPicPr>
          <p:nvPr/>
        </p:nvPicPr>
        <p:blipFill>
          <a:blip r:embed="rId2">
            <a:lum bright="-6000" contrast="-84000"/>
          </a:blip>
          <a:srcRect/>
          <a:stretch>
            <a:fillRect/>
          </a:stretch>
        </p:blipFill>
        <p:spPr bwMode="auto">
          <a:xfrm>
            <a:off x="0" y="214290"/>
            <a:ext cx="2198678" cy="2198678"/>
          </a:xfrm>
          <a:prstGeom prst="rect">
            <a:avLst/>
          </a:prstGeom>
          <a:noFill/>
        </p:spPr>
      </p:pic>
      <p:pic>
        <p:nvPicPr>
          <p:cNvPr id="12" name="Содержимое 11" descr="D:\Рабочий стол\Музей 1\PIC_0034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 l="4249" t="3669" r="4396"/>
          <a:stretch>
            <a:fillRect/>
          </a:stretch>
        </p:blipFill>
        <p:spPr bwMode="auto">
          <a:xfrm>
            <a:off x="5000628" y="2428868"/>
            <a:ext cx="3571900" cy="4197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43108" y="273050"/>
            <a:ext cx="6543692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Экспозиция «Никто не забыт, ничто не забыто»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2357430"/>
            <a:ext cx="8258204" cy="714380"/>
          </a:xfrm>
        </p:spPr>
        <p:txBody>
          <a:bodyPr>
            <a:normAutofit/>
          </a:bodyPr>
          <a:lstStyle/>
          <a:p>
            <a:pPr lvl="1" algn="ctr"/>
            <a:r>
              <a:rPr lang="ru-RU" dirty="0" smtClean="0"/>
              <a:t>Открытые витрины: «Оружие и снаряжения солдат времен Великой Отечественной  войны»  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10793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" name="Picture 26" descr="1"/>
          <p:cNvPicPr>
            <a:picLocks noChangeAspect="1" noChangeArrowheads="1"/>
          </p:cNvPicPr>
          <p:nvPr/>
        </p:nvPicPr>
        <p:blipFill>
          <a:blip r:embed="rId2">
            <a:lum bright="-6000" contrast="-84000"/>
          </a:blip>
          <a:srcRect/>
          <a:stretch>
            <a:fillRect/>
          </a:stretch>
        </p:blipFill>
        <p:spPr bwMode="auto">
          <a:xfrm>
            <a:off x="0" y="214290"/>
            <a:ext cx="2198678" cy="2198678"/>
          </a:xfrm>
          <a:prstGeom prst="rect">
            <a:avLst/>
          </a:prstGeom>
          <a:noFill/>
        </p:spPr>
      </p:pic>
      <p:pic>
        <p:nvPicPr>
          <p:cNvPr id="11" name="Содержимое 10" descr="D:\Рабочий стол\Музей 1\PIC_0020.JPG"/>
          <p:cNvPicPr>
            <a:picLocks noGrp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685" y="3143250"/>
            <a:ext cx="3977217" cy="2982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Содержимое 11" descr="D:\Рабочий стол\Музей 1\PIC_0021.JPG"/>
          <p:cNvPicPr>
            <a:picLocks noGrp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143248"/>
            <a:ext cx="4041775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43108" y="273050"/>
            <a:ext cx="6543692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Экспозиция «Никто не забыт, ничто не забыто»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2357430"/>
            <a:ext cx="4040188" cy="71438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6" descr="1"/>
          <p:cNvPicPr>
            <a:picLocks noChangeAspect="1" noChangeArrowheads="1"/>
          </p:cNvPicPr>
          <p:nvPr/>
        </p:nvPicPr>
        <p:blipFill>
          <a:blip r:embed="rId2">
            <a:lum bright="-6000" contrast="-84000"/>
          </a:blip>
          <a:srcRect/>
          <a:stretch>
            <a:fillRect/>
          </a:stretch>
        </p:blipFill>
        <p:spPr bwMode="auto">
          <a:xfrm>
            <a:off x="0" y="214290"/>
            <a:ext cx="2198678" cy="2198678"/>
          </a:xfrm>
          <a:prstGeom prst="rect">
            <a:avLst/>
          </a:prstGeom>
          <a:noFill/>
        </p:spPr>
      </p:pic>
      <p:pic>
        <p:nvPicPr>
          <p:cNvPr id="11" name="Содержимое 10" descr="D:\Рабочий стол\Музей 1\PIC_0017.JPG"/>
          <p:cNvPicPr>
            <a:picLocks noGrp="1"/>
          </p:cNvPicPr>
          <p:nvPr>
            <p:ph sz="quarter" idx="2"/>
          </p:nvPr>
        </p:nvPicPr>
        <p:blipFill>
          <a:blip r:embed="rId3" cstate="print"/>
          <a:srcRect l="6323" t="2395" r="7460"/>
          <a:stretch>
            <a:fillRect/>
          </a:stretch>
        </p:blipFill>
        <p:spPr bwMode="auto">
          <a:xfrm>
            <a:off x="1142976" y="3071810"/>
            <a:ext cx="2500330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Содержимое 11" descr="D:\Рабочий стол\Музей 1\PIC_0043.JPG"/>
          <p:cNvPicPr>
            <a:picLocks noGrp="1"/>
          </p:cNvPicPr>
          <p:nvPr>
            <p:ph sz="quarter" idx="4"/>
          </p:nvPr>
        </p:nvPicPr>
        <p:blipFill>
          <a:blip r:embed="rId4" cstate="print"/>
          <a:srcRect l="6193" t="3669" r="5236" b="7127"/>
          <a:stretch>
            <a:fillRect/>
          </a:stretch>
        </p:blipFill>
        <p:spPr bwMode="auto">
          <a:xfrm>
            <a:off x="5214942" y="2428868"/>
            <a:ext cx="3143272" cy="4071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43108" y="273050"/>
            <a:ext cx="6543692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Экспозиция «Никто не забыт, ничто не забыто»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2357430"/>
            <a:ext cx="8258204" cy="714380"/>
          </a:xfrm>
        </p:spPr>
        <p:txBody>
          <a:bodyPr>
            <a:normAutofit/>
          </a:bodyPr>
          <a:lstStyle/>
          <a:p>
            <a:pPr lvl="1" algn="ctr"/>
            <a:r>
              <a:rPr lang="ru-RU" dirty="0" smtClean="0"/>
              <a:t>Письма с фронта.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10793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" name="Picture 26" descr="1"/>
          <p:cNvPicPr>
            <a:picLocks noChangeAspect="1" noChangeArrowheads="1"/>
          </p:cNvPicPr>
          <p:nvPr/>
        </p:nvPicPr>
        <p:blipFill>
          <a:blip r:embed="rId2">
            <a:lum bright="-6000" contrast="-84000"/>
          </a:blip>
          <a:srcRect/>
          <a:stretch>
            <a:fillRect/>
          </a:stretch>
        </p:blipFill>
        <p:spPr bwMode="auto">
          <a:xfrm>
            <a:off x="0" y="214290"/>
            <a:ext cx="2198678" cy="2198678"/>
          </a:xfrm>
          <a:prstGeom prst="rect">
            <a:avLst/>
          </a:prstGeom>
          <a:noFill/>
        </p:spPr>
      </p:pic>
      <p:pic>
        <p:nvPicPr>
          <p:cNvPr id="11" name="Содержимое 10" descr="D:\Рабочий стол\Открытие музея, треугольник\треугольник.jpg"/>
          <p:cNvPicPr>
            <a:picLocks noGrp="1"/>
          </p:cNvPicPr>
          <p:nvPr>
            <p:ph sz="quarter" idx="2"/>
          </p:nvPr>
        </p:nvPicPr>
        <p:blipFill>
          <a:blip r:embed="rId3" cstate="print"/>
          <a:srcRect l="3683" t="7185" r="4888" b="6599"/>
          <a:stretch>
            <a:fillRect/>
          </a:stretch>
        </p:blipFill>
        <p:spPr bwMode="auto">
          <a:xfrm>
            <a:off x="1214414" y="3214686"/>
            <a:ext cx="2428892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Содержимое 11" descr="D:\Рабочий стол\Музей 1\PIC_0009.JPG"/>
          <p:cNvPicPr>
            <a:picLocks noGrp="1"/>
          </p:cNvPicPr>
          <p:nvPr>
            <p:ph sz="quarter" idx="4"/>
          </p:nvPr>
        </p:nvPicPr>
        <p:blipFill>
          <a:blip r:embed="rId4" cstate="print">
            <a:lum contrast="30000"/>
          </a:blip>
          <a:srcRect l="5263" t="16797" r="6362" b="13916"/>
          <a:stretch>
            <a:fillRect/>
          </a:stretch>
        </p:blipFill>
        <p:spPr bwMode="auto">
          <a:xfrm>
            <a:off x="4357686" y="3214686"/>
            <a:ext cx="4357718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214546" y="273050"/>
            <a:ext cx="6472254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Экспозиция «Никто не забыт, ничто не забыто»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2357430"/>
            <a:ext cx="4040188" cy="714380"/>
          </a:xfrm>
        </p:spPr>
        <p:txBody>
          <a:bodyPr>
            <a:normAutofit/>
          </a:bodyPr>
          <a:lstStyle/>
          <a:p>
            <a:pPr lvl="1" algn="ctr"/>
            <a:r>
              <a:rPr lang="ru-RU" dirty="0" smtClean="0"/>
              <a:t>Газета «Курская правда»  от 7 сентября 1943 года.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6" descr="1"/>
          <p:cNvPicPr>
            <a:picLocks noChangeAspect="1" noChangeArrowheads="1"/>
          </p:cNvPicPr>
          <p:nvPr/>
        </p:nvPicPr>
        <p:blipFill>
          <a:blip r:embed="rId2">
            <a:lum bright="-6000" contrast="-84000"/>
          </a:blip>
          <a:srcRect/>
          <a:stretch>
            <a:fillRect/>
          </a:stretch>
        </p:blipFill>
        <p:spPr bwMode="auto">
          <a:xfrm>
            <a:off x="0" y="214290"/>
            <a:ext cx="2198678" cy="2198678"/>
          </a:xfrm>
          <a:prstGeom prst="rect">
            <a:avLst/>
          </a:prstGeom>
          <a:noFill/>
        </p:spPr>
      </p:pic>
      <p:pic>
        <p:nvPicPr>
          <p:cNvPr id="11" name="Содержимое 10" descr="D:\Рабочий стол\Музей 1\PIC_0023.JPG"/>
          <p:cNvPicPr>
            <a:picLocks noGrp="1"/>
          </p:cNvPicPr>
          <p:nvPr>
            <p:ph sz="quarter" idx="2"/>
          </p:nvPr>
        </p:nvPicPr>
        <p:blipFill>
          <a:blip r:embed="rId3" cstate="print"/>
          <a:srcRect l="9517" r="4267" b="16178"/>
          <a:stretch>
            <a:fillRect/>
          </a:stretch>
        </p:blipFill>
        <p:spPr bwMode="auto">
          <a:xfrm>
            <a:off x="1500166" y="3143248"/>
            <a:ext cx="2714644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Содержимое 11" descr="D:\Рабочий стол\Музей 1\PIC_0047.JPG"/>
          <p:cNvPicPr>
            <a:picLocks noGrp="1"/>
          </p:cNvPicPr>
          <p:nvPr>
            <p:ph sz="quarter" idx="4"/>
          </p:nvPr>
        </p:nvPicPr>
        <p:blipFill>
          <a:blip r:embed="rId4" cstate="print"/>
          <a:srcRect l="6193" t="1771" r="5236" b="-464"/>
          <a:stretch>
            <a:fillRect/>
          </a:stretch>
        </p:blipFill>
        <p:spPr bwMode="auto">
          <a:xfrm>
            <a:off x="5000628" y="2357430"/>
            <a:ext cx="3429024" cy="4357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214546" y="285728"/>
            <a:ext cx="6472254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Экспозиция «Летопись Великой Отечественной…»</a:t>
            </a:r>
            <a:endParaRPr lang="ru-RU" sz="36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2357430"/>
            <a:ext cx="8329642" cy="714380"/>
          </a:xfrm>
        </p:spPr>
        <p:txBody>
          <a:bodyPr>
            <a:normAutofit/>
          </a:bodyPr>
          <a:lstStyle/>
          <a:p>
            <a:pPr lvl="1" algn="ctr"/>
            <a:r>
              <a:rPr lang="ru-RU" dirty="0" smtClean="0"/>
              <a:t>Медаль – за бой, медаль – за труд …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60800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26" descr="1"/>
          <p:cNvPicPr>
            <a:picLocks noChangeAspect="1" noChangeArrowheads="1"/>
          </p:cNvPicPr>
          <p:nvPr/>
        </p:nvPicPr>
        <p:blipFill>
          <a:blip r:embed="rId2">
            <a:lum bright="-6000" contrast="-84000"/>
          </a:blip>
          <a:srcRect/>
          <a:stretch>
            <a:fillRect/>
          </a:stretch>
        </p:blipFill>
        <p:spPr bwMode="auto">
          <a:xfrm>
            <a:off x="0" y="214290"/>
            <a:ext cx="2198678" cy="2198678"/>
          </a:xfrm>
          <a:prstGeom prst="rect">
            <a:avLst/>
          </a:prstGeom>
          <a:noFill/>
        </p:spPr>
      </p:pic>
      <p:pic>
        <p:nvPicPr>
          <p:cNvPr id="11" name="Содержимое 10" descr="D:\Рабочий стол\Музей 1\PIC_0016.JPG"/>
          <p:cNvPicPr>
            <a:picLocks noGrp="1"/>
          </p:cNvPicPr>
          <p:nvPr>
            <p:ph sz="quarter" idx="2"/>
          </p:nvPr>
        </p:nvPicPr>
        <p:blipFill>
          <a:blip r:embed="rId3" cstate="print"/>
          <a:srcRect l="16451" b="8994"/>
          <a:stretch>
            <a:fillRect/>
          </a:stretch>
        </p:blipFill>
        <p:spPr bwMode="auto">
          <a:xfrm>
            <a:off x="500034" y="3214688"/>
            <a:ext cx="3965868" cy="3286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Содержимое 11" descr="D:\Рабочий стол\Музей 1\PIC_0014.JPG"/>
          <p:cNvPicPr>
            <a:picLocks noGrp="1"/>
          </p:cNvPicPr>
          <p:nvPr>
            <p:ph sz="quarter" idx="4"/>
          </p:nvPr>
        </p:nvPicPr>
        <p:blipFill>
          <a:blip r:embed="rId4" cstate="print"/>
          <a:srcRect l="5263" t="4255"/>
          <a:stretch>
            <a:fillRect/>
          </a:stretch>
        </p:blipFill>
        <p:spPr bwMode="auto">
          <a:xfrm>
            <a:off x="4572000" y="3214686"/>
            <a:ext cx="4214842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43108" y="273050"/>
            <a:ext cx="6543692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Экспозиция </a:t>
            </a:r>
            <a:br>
              <a:rPr lang="ru-RU" sz="3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«Находка - 2010»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2357430"/>
            <a:ext cx="3114668" cy="71438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>
          <a:xfrm>
            <a:off x="3786183" y="1535112"/>
            <a:ext cx="4900618" cy="53656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2"/>
          </p:nvPr>
        </p:nvSpPr>
        <p:spPr>
          <a:xfrm>
            <a:off x="457200" y="3143248"/>
            <a:ext cx="3114668" cy="2982915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Знания своего края или района – это фон, без которого трудно хорошо изучить и жизнь своей деревни.</a:t>
            </a:r>
            <a:endParaRPr lang="ru-RU" dirty="0"/>
          </a:p>
        </p:txBody>
      </p:sp>
      <p:pic>
        <p:nvPicPr>
          <p:cNvPr id="5" name="Picture 26" descr="1"/>
          <p:cNvPicPr>
            <a:picLocks noChangeAspect="1" noChangeArrowheads="1"/>
          </p:cNvPicPr>
          <p:nvPr/>
        </p:nvPicPr>
        <p:blipFill>
          <a:blip r:embed="rId2">
            <a:lum bright="-6000" contrast="-84000"/>
          </a:blip>
          <a:srcRect/>
          <a:stretch>
            <a:fillRect/>
          </a:stretch>
        </p:blipFill>
        <p:spPr bwMode="auto">
          <a:xfrm>
            <a:off x="0" y="214290"/>
            <a:ext cx="2198678" cy="2198678"/>
          </a:xfrm>
          <a:prstGeom prst="rect">
            <a:avLst/>
          </a:prstGeom>
          <a:noFill/>
        </p:spPr>
      </p:pic>
      <p:pic>
        <p:nvPicPr>
          <p:cNvPr id="11" name="Содержимое 10" descr="D:\Рабочий стол\Музей 1\PIC_0008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 l="-39" t="23108" b="17976"/>
          <a:stretch>
            <a:fillRect/>
          </a:stretch>
        </p:blipFill>
        <p:spPr bwMode="auto">
          <a:xfrm>
            <a:off x="3500430" y="2571744"/>
            <a:ext cx="5472122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43108" y="273050"/>
            <a:ext cx="6543692" cy="1143000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Экспозиция </a:t>
            </a:r>
            <a:br>
              <a:rPr lang="ru-RU" sz="4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«Находка - 2010»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2357430"/>
            <a:ext cx="4040188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" name="Picture 26" descr="1"/>
          <p:cNvPicPr>
            <a:picLocks noChangeAspect="1" noChangeArrowheads="1"/>
          </p:cNvPicPr>
          <p:nvPr/>
        </p:nvPicPr>
        <p:blipFill>
          <a:blip r:embed="rId2">
            <a:lum bright="-6000" contrast="-84000"/>
          </a:blip>
          <a:srcRect/>
          <a:stretch>
            <a:fillRect/>
          </a:stretch>
        </p:blipFill>
        <p:spPr bwMode="auto">
          <a:xfrm>
            <a:off x="0" y="214290"/>
            <a:ext cx="2198678" cy="2198678"/>
          </a:xfrm>
          <a:prstGeom prst="rect">
            <a:avLst/>
          </a:prstGeom>
          <a:noFill/>
        </p:spPr>
      </p:pic>
      <p:pic>
        <p:nvPicPr>
          <p:cNvPr id="1026" name="Picture 2" descr="D:\Рабочий стол\Музей2\PIC_000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l="3878" t="38318" r="4517" b="11389"/>
          <a:stretch>
            <a:fillRect/>
          </a:stretch>
        </p:blipFill>
        <p:spPr bwMode="auto">
          <a:xfrm>
            <a:off x="428596" y="3714752"/>
            <a:ext cx="5929354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Содержимое 10" descr="D:\Рабочий стол\Музей2\PIC_0003.JPG"/>
          <p:cNvPicPr>
            <a:picLocks noGrp="1"/>
          </p:cNvPicPr>
          <p:nvPr>
            <p:ph sz="quarter" idx="4"/>
          </p:nvPr>
        </p:nvPicPr>
        <p:blipFill>
          <a:blip r:embed="rId4" cstate="print"/>
          <a:srcRect l="7031" t="16038" r="9897" b="25045"/>
          <a:stretch>
            <a:fillRect/>
          </a:stretch>
        </p:blipFill>
        <p:spPr bwMode="auto">
          <a:xfrm>
            <a:off x="3857620" y="1643050"/>
            <a:ext cx="4857784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>
            <a:lum bright="-6000" contrast="-84000"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16389" name="Rectangle 5"/>
          <p:cNvSpPr>
            <a:spLocks noGrp="1" noChangeArrowheads="1"/>
          </p:cNvSpPr>
          <p:nvPr>
            <p:ph type="title"/>
          </p:nvPr>
        </p:nvSpPr>
        <p:spPr>
          <a:xfrm>
            <a:off x="2339975" y="274638"/>
            <a:ext cx="6346825" cy="1368412"/>
          </a:xfrm>
        </p:spPr>
        <p:txBody>
          <a:bodyPr>
            <a:normAutofit fontScale="90000"/>
          </a:bodyPr>
          <a:lstStyle/>
          <a:p>
            <a:r>
              <a:rPr lang="ru-RU" sz="1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1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1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1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1400" dirty="0" smtClean="0">
                <a:solidFill>
                  <a:srgbClr val="FF0000"/>
                </a:solidFill>
                <a:effectLst/>
              </a:rPr>
              <a:t>«… Кроме богатств естественных, трудовой народ унаследовал ещё огромные богатства культурные: здания дивной красоты, музеи, полные предметов редких и прекрасных, поучительных и возвышающих душу …»</a:t>
            </a:r>
            <a:br>
              <a:rPr lang="ru-RU" sz="1400" dirty="0" smtClean="0">
                <a:solidFill>
                  <a:srgbClr val="FF0000"/>
                </a:solidFill>
                <a:effectLst/>
              </a:rPr>
            </a:br>
            <a:r>
              <a:rPr lang="ru-RU" sz="1400" dirty="0" smtClean="0">
                <a:solidFill>
                  <a:srgbClr val="FF0000"/>
                </a:solidFill>
                <a:effectLst/>
              </a:rPr>
              <a:t/>
            </a:r>
            <a:br>
              <a:rPr lang="ru-RU" sz="1400" dirty="0" smtClean="0">
                <a:solidFill>
                  <a:srgbClr val="FF0000"/>
                </a:solidFill>
                <a:effectLst/>
              </a:rPr>
            </a:br>
            <a:r>
              <a:rPr lang="ru-RU" sz="1400" dirty="0" smtClean="0">
                <a:solidFill>
                  <a:srgbClr val="FF0000"/>
                </a:solidFill>
                <a:effectLst/>
              </a:rPr>
              <a:t>А.В. ЛУНАЧАРСКИЙ</a:t>
            </a:r>
            <a: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idx="1"/>
          </p:nvPr>
        </p:nvSpPr>
        <p:spPr>
          <a:xfrm>
            <a:off x="468313" y="1643050"/>
            <a:ext cx="8229600" cy="4954600"/>
          </a:xfrm>
        </p:spPr>
        <p:txBody>
          <a:bodyPr/>
          <a:lstStyle/>
          <a:p>
            <a:pPr algn="just">
              <a:buFontTx/>
              <a:buNone/>
            </a:pPr>
            <a:endParaRPr lang="ru-RU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" name="Рисунок 6" descr="D:\Рабочий стол\нашгаи тдшипчсеквм\PIC_0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1571612"/>
            <a:ext cx="6215105" cy="3714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D:\Рабочий стол\нашгаи тдшипчсеквм\PIC_0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000504"/>
            <a:ext cx="3357586" cy="2587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214546" y="273050"/>
            <a:ext cx="6472254" cy="1143000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Экспозиция </a:t>
            </a:r>
            <a:br>
              <a:rPr lang="ru-RU" sz="4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«Находка - 2010»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500034" y="2357430"/>
            <a:ext cx="4040188" cy="7143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10793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" name="Picture 26" descr="1"/>
          <p:cNvPicPr>
            <a:picLocks noChangeAspect="1" noChangeArrowheads="1"/>
          </p:cNvPicPr>
          <p:nvPr/>
        </p:nvPicPr>
        <p:blipFill>
          <a:blip r:embed="rId2">
            <a:lum bright="-6000" contrast="-84000"/>
          </a:blip>
          <a:srcRect/>
          <a:stretch>
            <a:fillRect/>
          </a:stretch>
        </p:blipFill>
        <p:spPr bwMode="auto">
          <a:xfrm>
            <a:off x="0" y="214290"/>
            <a:ext cx="2198678" cy="2198678"/>
          </a:xfrm>
          <a:prstGeom prst="rect">
            <a:avLst/>
          </a:prstGeom>
          <a:noFill/>
        </p:spPr>
      </p:pic>
      <p:pic>
        <p:nvPicPr>
          <p:cNvPr id="2050" name="Picture 2" descr="D:\Рабочий стол\Музей2\PIC_001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l="5674" t="28739" r="6313" b="23363"/>
          <a:stretch>
            <a:fillRect/>
          </a:stretch>
        </p:blipFill>
        <p:spPr bwMode="auto">
          <a:xfrm>
            <a:off x="428596" y="3571876"/>
            <a:ext cx="5786478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D:\Рабочий стол\Музей2\PIC_001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 l="14101" t="20751" r="11665" b="36829"/>
          <a:stretch>
            <a:fillRect/>
          </a:stretch>
        </p:blipFill>
        <p:spPr bwMode="auto">
          <a:xfrm>
            <a:off x="3643306" y="1928802"/>
            <a:ext cx="5072098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43108" y="273050"/>
            <a:ext cx="6543692" cy="151287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Музейная педагогика </a:t>
            </a:r>
            <a:endParaRPr lang="ru-RU" sz="32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2357430"/>
            <a:ext cx="4040188" cy="71438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dirty="0" smtClean="0"/>
              <a:t>Во время встречи обучающихся с ветеранами великой отечественной войны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>
          <a:xfrm>
            <a:off x="4645025" y="2357430"/>
            <a:ext cx="4041775" cy="714380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На празднике «Салют, победа!»</a:t>
            </a:r>
            <a:endParaRPr lang="ru-RU" sz="1800" dirty="0"/>
          </a:p>
        </p:txBody>
      </p:sp>
      <p:pic>
        <p:nvPicPr>
          <p:cNvPr id="5" name="Picture 26" descr="1"/>
          <p:cNvPicPr>
            <a:picLocks noChangeAspect="1" noChangeArrowheads="1"/>
          </p:cNvPicPr>
          <p:nvPr/>
        </p:nvPicPr>
        <p:blipFill>
          <a:blip r:embed="rId2">
            <a:lum bright="-6000" contrast="-84000"/>
          </a:blip>
          <a:srcRect/>
          <a:stretch>
            <a:fillRect/>
          </a:stretch>
        </p:blipFill>
        <p:spPr bwMode="auto">
          <a:xfrm>
            <a:off x="0" y="214290"/>
            <a:ext cx="2198678" cy="2198678"/>
          </a:xfrm>
          <a:prstGeom prst="rect">
            <a:avLst/>
          </a:prstGeom>
          <a:noFill/>
        </p:spPr>
      </p:pic>
      <p:pic>
        <p:nvPicPr>
          <p:cNvPr id="1026" name="Picture 2" descr="D:\Рабочий стол\Музей3\К музею\PIC_000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685" y="3143250"/>
            <a:ext cx="3977217" cy="2982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D:\Рабочий стол\Музей3\К музею\Фото012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7304" y="3143250"/>
            <a:ext cx="3977217" cy="2982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43108" y="273050"/>
            <a:ext cx="6543692" cy="2012942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Музейная педагогика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2357430"/>
            <a:ext cx="8115328" cy="71438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/>
              <a:t>Участие обучающихся в проведении  операции «память»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>
          <a:xfrm>
            <a:off x="4645025" y="2071678"/>
            <a:ext cx="4041775" cy="14287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" name="Picture 26" descr="1"/>
          <p:cNvPicPr>
            <a:picLocks noChangeAspect="1" noChangeArrowheads="1"/>
          </p:cNvPicPr>
          <p:nvPr/>
        </p:nvPicPr>
        <p:blipFill>
          <a:blip r:embed="rId2">
            <a:lum bright="-6000" contrast="-84000"/>
          </a:blip>
          <a:srcRect/>
          <a:stretch>
            <a:fillRect/>
          </a:stretch>
        </p:blipFill>
        <p:spPr bwMode="auto">
          <a:xfrm>
            <a:off x="0" y="214290"/>
            <a:ext cx="2198678" cy="2198678"/>
          </a:xfrm>
          <a:prstGeom prst="rect">
            <a:avLst/>
          </a:prstGeom>
          <a:noFill/>
        </p:spPr>
      </p:pic>
      <p:pic>
        <p:nvPicPr>
          <p:cNvPr id="2050" name="Picture 2" descr="D:\Рабочий стол\Музей3\К музею\PIC_004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214686"/>
            <a:ext cx="3977217" cy="2982913"/>
          </a:xfrm>
          <a:prstGeom prst="rect">
            <a:avLst/>
          </a:prstGeom>
          <a:noFill/>
        </p:spPr>
      </p:pic>
      <p:pic>
        <p:nvPicPr>
          <p:cNvPr id="2051" name="Picture 3" descr="D:\Рабочий стол\Музей3\Конкурс\PIC_004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3214686"/>
            <a:ext cx="2596239" cy="2982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43108" y="273050"/>
            <a:ext cx="6543692" cy="1941504"/>
          </a:xfrm>
        </p:spPr>
        <p:txBody>
          <a:bodyPr/>
          <a:lstStyle/>
          <a:p>
            <a:r>
              <a:rPr lang="ru-RU" sz="4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Музейная педагогика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2357430"/>
            <a:ext cx="8115328" cy="71438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Празднование дня победы </a:t>
            </a:r>
          </a:p>
          <a:p>
            <a:pPr algn="ctr"/>
            <a:r>
              <a:rPr lang="ru-RU" dirty="0" smtClean="0"/>
              <a:t>«спасибо, вам, ветераны»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>
          <a:xfrm>
            <a:off x="4645025" y="2214554"/>
            <a:ext cx="4041775" cy="14287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" name="Picture 26" descr="1"/>
          <p:cNvPicPr>
            <a:picLocks noChangeAspect="1" noChangeArrowheads="1"/>
          </p:cNvPicPr>
          <p:nvPr/>
        </p:nvPicPr>
        <p:blipFill>
          <a:blip r:embed="rId2">
            <a:lum bright="-6000" contrast="-84000"/>
          </a:blip>
          <a:srcRect/>
          <a:stretch>
            <a:fillRect/>
          </a:stretch>
        </p:blipFill>
        <p:spPr bwMode="auto">
          <a:xfrm>
            <a:off x="0" y="214290"/>
            <a:ext cx="2198678" cy="2198678"/>
          </a:xfrm>
          <a:prstGeom prst="rect">
            <a:avLst/>
          </a:prstGeom>
          <a:noFill/>
        </p:spPr>
      </p:pic>
      <p:pic>
        <p:nvPicPr>
          <p:cNvPr id="3074" name="Picture 2" descr="D:\Рабочий стол\Музей3\Конкурс\PIC_002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5003" y="3143250"/>
            <a:ext cx="2524581" cy="2982913"/>
          </a:xfrm>
          <a:prstGeom prst="rect">
            <a:avLst/>
          </a:prstGeom>
          <a:noFill/>
        </p:spPr>
      </p:pic>
      <p:pic>
        <p:nvPicPr>
          <p:cNvPr id="3075" name="Picture 3" descr="D:\Рабочий стол\Музей3\музей 9 мая\PIC_002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929" y="3214688"/>
            <a:ext cx="3881967" cy="2911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214546" y="273050"/>
            <a:ext cx="6472254" cy="2012942"/>
          </a:xfrm>
        </p:spPr>
        <p:txBody>
          <a:bodyPr/>
          <a:lstStyle/>
          <a:p>
            <a:r>
              <a:rPr lang="ru-RU" sz="4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Музейная педагогика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2357430"/>
            <a:ext cx="4040188" cy="71438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/>
              <a:t>Обзорная экскурсия «65 лет Победы» 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>
          <a:xfrm>
            <a:off x="4645025" y="2357430"/>
            <a:ext cx="4041775" cy="71438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/>
              <a:t>Экскурсия «Нашему району – 80»</a:t>
            </a:r>
            <a:endParaRPr lang="ru-RU" dirty="0"/>
          </a:p>
        </p:txBody>
      </p:sp>
      <p:pic>
        <p:nvPicPr>
          <p:cNvPr id="5" name="Picture 26" descr="1"/>
          <p:cNvPicPr>
            <a:picLocks noChangeAspect="1" noChangeArrowheads="1"/>
          </p:cNvPicPr>
          <p:nvPr/>
        </p:nvPicPr>
        <p:blipFill>
          <a:blip r:embed="rId2">
            <a:lum bright="-6000" contrast="-84000"/>
          </a:blip>
          <a:srcRect/>
          <a:stretch>
            <a:fillRect/>
          </a:stretch>
        </p:blipFill>
        <p:spPr bwMode="auto">
          <a:xfrm>
            <a:off x="0" y="214290"/>
            <a:ext cx="2198678" cy="2198678"/>
          </a:xfrm>
          <a:prstGeom prst="rect">
            <a:avLst/>
          </a:prstGeom>
          <a:noFill/>
        </p:spPr>
      </p:pic>
      <p:pic>
        <p:nvPicPr>
          <p:cNvPr id="4098" name="Picture 2" descr="D:\Рабочий стол\Музей3\музей 9 мая\PIC_000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685" y="3143250"/>
            <a:ext cx="3977217" cy="2982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D:\Рабочий стол\Музей3\PIC_000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7304" y="3143250"/>
            <a:ext cx="3977217" cy="2982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214546" y="273050"/>
            <a:ext cx="6472254" cy="1941504"/>
          </a:xfrm>
        </p:spPr>
        <p:txBody>
          <a:bodyPr/>
          <a:lstStyle/>
          <a:p>
            <a:r>
              <a:rPr lang="ru-RU" sz="4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Музейная педагогика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2357430"/>
            <a:ext cx="4040188" cy="71438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dirty="0" smtClean="0"/>
              <a:t>обзорная экскурсия «воины-односельчане – защитники родины»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>
          <a:xfrm>
            <a:off x="4645025" y="2357430"/>
            <a:ext cx="4041775" cy="71438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dirty="0" smtClean="0"/>
              <a:t>Краеведческий урок «память, которой нет забвенья»</a:t>
            </a:r>
            <a:endParaRPr lang="ru-RU" dirty="0"/>
          </a:p>
        </p:txBody>
      </p:sp>
      <p:pic>
        <p:nvPicPr>
          <p:cNvPr id="5" name="Picture 26" descr="1"/>
          <p:cNvPicPr>
            <a:picLocks noChangeAspect="1" noChangeArrowheads="1"/>
          </p:cNvPicPr>
          <p:nvPr/>
        </p:nvPicPr>
        <p:blipFill>
          <a:blip r:embed="rId2">
            <a:lum bright="-6000" contrast="-84000"/>
          </a:blip>
          <a:srcRect/>
          <a:stretch>
            <a:fillRect/>
          </a:stretch>
        </p:blipFill>
        <p:spPr bwMode="auto">
          <a:xfrm>
            <a:off x="0" y="214290"/>
            <a:ext cx="2198678" cy="2198678"/>
          </a:xfrm>
          <a:prstGeom prst="rect">
            <a:avLst/>
          </a:prstGeom>
          <a:noFill/>
        </p:spPr>
      </p:pic>
      <p:pic>
        <p:nvPicPr>
          <p:cNvPr id="5122" name="Picture 2" descr="D:\Рабочий стол\Музей3\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143248"/>
            <a:ext cx="3977217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D:\Рабочий стол\Музей3\SDC1021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143248"/>
            <a:ext cx="4041775" cy="3031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214546" y="273050"/>
            <a:ext cx="6472254" cy="1870066"/>
          </a:xfrm>
        </p:spPr>
        <p:txBody>
          <a:bodyPr/>
          <a:lstStyle/>
          <a:p>
            <a:r>
              <a:rPr lang="ru-RU" sz="4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Музейная педагогика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2357430"/>
            <a:ext cx="8115328" cy="7143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Экскурсия «Орден в твоем доме»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>
          <a:xfrm>
            <a:off x="4645025" y="2285992"/>
            <a:ext cx="4041775" cy="14287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" name="Picture 26" descr="1"/>
          <p:cNvPicPr>
            <a:picLocks noChangeAspect="1" noChangeArrowheads="1"/>
          </p:cNvPicPr>
          <p:nvPr/>
        </p:nvPicPr>
        <p:blipFill>
          <a:blip r:embed="rId2">
            <a:lum bright="-6000" contrast="-84000"/>
          </a:blip>
          <a:srcRect/>
          <a:stretch>
            <a:fillRect/>
          </a:stretch>
        </p:blipFill>
        <p:spPr bwMode="auto">
          <a:xfrm>
            <a:off x="0" y="214290"/>
            <a:ext cx="2198678" cy="2198678"/>
          </a:xfrm>
          <a:prstGeom prst="rect">
            <a:avLst/>
          </a:prstGeom>
          <a:noFill/>
        </p:spPr>
      </p:pic>
      <p:pic>
        <p:nvPicPr>
          <p:cNvPr id="6146" name="Picture 2" descr="D:\Рабочий стол\Музей3\школа\PIC_000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143248"/>
            <a:ext cx="3977217" cy="2911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D:\Рабочий стол\Музей3\школа\PIC_000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143248"/>
            <a:ext cx="4041775" cy="2888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285984" y="273050"/>
            <a:ext cx="6400816" cy="1870066"/>
          </a:xfrm>
        </p:spPr>
        <p:txBody>
          <a:bodyPr/>
          <a:lstStyle/>
          <a:p>
            <a:r>
              <a:rPr lang="ru-RU" sz="4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Музейная педагогика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2357430"/>
            <a:ext cx="8115328" cy="7143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Так  зарождается интерес к истории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>
          <a:xfrm>
            <a:off x="4645025" y="2285992"/>
            <a:ext cx="4041775" cy="7143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" name="Picture 26" descr="1"/>
          <p:cNvPicPr>
            <a:picLocks noChangeAspect="1" noChangeArrowheads="1"/>
          </p:cNvPicPr>
          <p:nvPr/>
        </p:nvPicPr>
        <p:blipFill>
          <a:blip r:embed="rId2">
            <a:lum bright="-6000" contrast="-84000"/>
          </a:blip>
          <a:srcRect/>
          <a:stretch>
            <a:fillRect/>
          </a:stretch>
        </p:blipFill>
        <p:spPr bwMode="auto">
          <a:xfrm>
            <a:off x="0" y="214290"/>
            <a:ext cx="2198678" cy="2198678"/>
          </a:xfrm>
          <a:prstGeom prst="rect">
            <a:avLst/>
          </a:prstGeom>
          <a:noFill/>
        </p:spPr>
      </p:pic>
      <p:pic>
        <p:nvPicPr>
          <p:cNvPr id="7170" name="Picture 2" descr="D:\Рабочий стол\Музей3\школа\1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071810"/>
            <a:ext cx="3977217" cy="2982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D:\Рабочий стол\Музей3\школа\PIC_001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071810"/>
            <a:ext cx="4041775" cy="3031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43108" y="273050"/>
            <a:ext cx="6543692" cy="1941504"/>
          </a:xfrm>
        </p:spPr>
        <p:txBody>
          <a:bodyPr/>
          <a:lstStyle/>
          <a:p>
            <a:r>
              <a:rPr lang="ru-RU" sz="4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Музейная педагогика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2357430"/>
            <a:ext cx="4040188" cy="714380"/>
          </a:xfrm>
        </p:spPr>
        <p:txBody>
          <a:bodyPr>
            <a:noAutofit/>
          </a:bodyPr>
          <a:lstStyle/>
          <a:p>
            <a:pPr algn="ctr"/>
            <a:r>
              <a:rPr lang="ru-RU" sz="1400" dirty="0" smtClean="0"/>
              <a:t>Краеведческая конференция по движению «Отечество» – «земляки». «трудовая династия Масловых»</a:t>
            </a:r>
            <a:endParaRPr lang="ru-RU" sz="1400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>
          <a:xfrm>
            <a:off x="4645025" y="2428868"/>
            <a:ext cx="4041775" cy="642942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pPr algn="ctr"/>
            <a:r>
              <a:rPr lang="ru-RU" sz="5600" dirty="0" smtClean="0"/>
              <a:t>Краеведческая конференция по движению «Отечество» – «ЛЕТОПИСЬ РОДНЫХ МЕСТ». «из истории школы»</a:t>
            </a:r>
          </a:p>
          <a:p>
            <a:endParaRPr lang="ru-RU" dirty="0"/>
          </a:p>
        </p:txBody>
      </p:sp>
      <p:pic>
        <p:nvPicPr>
          <p:cNvPr id="5" name="Picture 26" descr="1"/>
          <p:cNvPicPr>
            <a:picLocks noChangeAspect="1" noChangeArrowheads="1"/>
          </p:cNvPicPr>
          <p:nvPr/>
        </p:nvPicPr>
        <p:blipFill>
          <a:blip r:embed="rId2">
            <a:lum bright="-6000" contrast="-84000"/>
          </a:blip>
          <a:srcRect/>
          <a:stretch>
            <a:fillRect/>
          </a:stretch>
        </p:blipFill>
        <p:spPr bwMode="auto">
          <a:xfrm>
            <a:off x="0" y="214290"/>
            <a:ext cx="2198678" cy="2198678"/>
          </a:xfrm>
          <a:prstGeom prst="rect">
            <a:avLst/>
          </a:prstGeom>
          <a:noFill/>
        </p:spPr>
      </p:pic>
      <p:pic>
        <p:nvPicPr>
          <p:cNvPr id="8194" name="Picture 2" descr="D:\Рабочий стол\Музей3\школа\PIC_000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685" y="3143250"/>
            <a:ext cx="3977217" cy="2982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 descr="D:\Рабочий стол\Музей3\PIC_001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7304" y="3143250"/>
            <a:ext cx="3977217" cy="2982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1500174"/>
            <a:ext cx="4040188" cy="14287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10793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" name="Picture 26" descr="1"/>
          <p:cNvPicPr>
            <a:picLocks noChangeAspect="1" noChangeArrowheads="1"/>
          </p:cNvPicPr>
          <p:nvPr/>
        </p:nvPicPr>
        <p:blipFill>
          <a:blip r:embed="rId2">
            <a:lum bright="-6000" contrast="-84000"/>
          </a:blip>
          <a:srcRect/>
          <a:stretch>
            <a:fillRect/>
          </a:stretch>
        </p:blipFill>
        <p:spPr bwMode="auto">
          <a:xfrm>
            <a:off x="0" y="214290"/>
            <a:ext cx="2198678" cy="2198678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quarter" idx="2"/>
          </p:nvPr>
        </p:nvSpPr>
        <p:spPr>
          <a:xfrm>
            <a:off x="457200" y="1785926"/>
            <a:ext cx="8258204" cy="4340237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Историческое краеведение  в школе является одним из источников обогащения обучающихся знаниями родного края, воспитания любви к нему и формирования гражданственных понятий и навыков. Оно раскрывает обучающимся связи родного края, города, села с великой Родиной, помогает уяснить неразрывную связь, единство истории каждого города, села с историей, жизнью нашей страны, почувствовать причастность к ней каждой семьи и признать своим долгом, честью стать достойным наследником лучших традиций родного края.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:\Рабочий стол\Новая папка\Открытие музея.jpg"/>
          <p:cNvPicPr>
            <a:picLocks noGrp="1"/>
          </p:cNvPicPr>
          <p:nvPr>
            <p:ph idx="1"/>
          </p:nvPr>
        </p:nvPicPr>
        <p:blipFill>
          <a:blip r:embed="rId2"/>
          <a:srcRect l="962" t="2926" r="3846" b="-943"/>
          <a:stretch>
            <a:fillRect/>
          </a:stretch>
        </p:blipFill>
        <p:spPr bwMode="auto">
          <a:xfrm>
            <a:off x="1643042" y="1714488"/>
            <a:ext cx="7072362" cy="47863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458" name="Picture 2" descr="1"/>
          <p:cNvPicPr>
            <a:picLocks noChangeAspect="1" noChangeArrowheads="1"/>
          </p:cNvPicPr>
          <p:nvPr/>
        </p:nvPicPr>
        <p:blipFill>
          <a:blip r:embed="rId3">
            <a:lum bright="-6000" contrast="-84000"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2339975" y="274638"/>
            <a:ext cx="6346825" cy="1143000"/>
          </a:xfrm>
        </p:spPr>
        <p:txBody>
          <a:bodyPr>
            <a:normAutofit fontScale="90000"/>
          </a:bodyPr>
          <a:lstStyle/>
          <a:p>
            <a:r>
              <a:rPr lang="ru-RU" sz="240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Исторический музей Любицкой средней общеобразовательной школы открыт 9 мая 1975 года к 30-летию Победы.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2339975" y="274638"/>
            <a:ext cx="6346825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«Всему начало здесь, в краю родном…»</a:t>
            </a:r>
            <a:endParaRPr lang="ru-RU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08" name="Rectangle 4"/>
          <p:cNvSpPr>
            <a:spLocks noGrp="1" noChangeArrowheads="1"/>
          </p:cNvSpPr>
          <p:nvPr>
            <p:ph idx="1"/>
          </p:nvPr>
        </p:nvSpPr>
        <p:spPr>
          <a:xfrm>
            <a:off x="214282" y="2205038"/>
            <a:ext cx="8483631" cy="4392612"/>
          </a:xfrm>
        </p:spPr>
        <p:txBody>
          <a:bodyPr/>
          <a:lstStyle/>
          <a:p>
            <a:pPr>
              <a:buFontTx/>
              <a:buNone/>
            </a:pPr>
            <a:r>
              <a:rPr lang="ru-RU" sz="1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О, нет! Прохожий взор обороти</a:t>
            </a:r>
          </a:p>
          <a:p>
            <a:pPr>
              <a:buFontTx/>
              <a:buNone/>
            </a:pPr>
            <a:r>
              <a:rPr lang="ru-RU" sz="1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Ты на обитель, щедрую дарами:</a:t>
            </a:r>
          </a:p>
          <a:p>
            <a:pPr>
              <a:buFontTx/>
              <a:buNone/>
            </a:pPr>
            <a:r>
              <a:rPr lang="ru-RU" sz="1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Там вместо серенькой церквушки, погляди,</a:t>
            </a:r>
          </a:p>
          <a:p>
            <a:pPr>
              <a:buFontTx/>
              <a:buNone/>
            </a:pPr>
            <a:r>
              <a:rPr lang="ru-RU" sz="1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Покровский храм сияет куполами.</a:t>
            </a:r>
          </a:p>
          <a:p>
            <a:pPr>
              <a:buFontTx/>
              <a:buNone/>
            </a:pPr>
            <a:endParaRPr lang="ru-RU" sz="18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None/>
            </a:pPr>
            <a:endParaRPr lang="ru-RU" sz="18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None/>
            </a:pPr>
            <a:endParaRPr lang="ru-RU" sz="18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None/>
            </a:pPr>
            <a:endParaRPr lang="ru-RU" sz="18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None/>
            </a:pPr>
            <a:endParaRPr lang="ru-RU" sz="18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buFontTx/>
              <a:buNone/>
            </a:pPr>
            <a:r>
              <a:rPr lang="ru-RU" sz="1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                             </a:t>
            </a:r>
          </a:p>
          <a:p>
            <a:pPr algn="ctr">
              <a:buFontTx/>
              <a:buNone/>
            </a:pPr>
            <a:r>
              <a:rPr lang="ru-RU" sz="1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                            Покровский храм  в с. </a:t>
            </a:r>
            <a:r>
              <a:rPr lang="ru-RU" sz="180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Любицкое</a:t>
            </a:r>
            <a:r>
              <a:rPr lang="ru-RU" sz="1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  <a:p>
            <a:pPr algn="ctr">
              <a:buFontTx/>
              <a:buNone/>
            </a:pPr>
            <a:r>
              <a:rPr lang="ru-RU" sz="1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                             1911 года постройки.</a:t>
            </a:r>
          </a:p>
        </p:txBody>
      </p:sp>
      <p:pic>
        <p:nvPicPr>
          <p:cNvPr id="5" name="Рисунок 4" descr="E:\СЪЁМКИ\ПОКРОВСКИЙ ХРАМ\PIC_00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357430"/>
            <a:ext cx="4143404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06" name="Picture 2" descr="1"/>
          <p:cNvPicPr>
            <a:picLocks noChangeAspect="1" noChangeArrowheads="1"/>
          </p:cNvPicPr>
          <p:nvPr/>
        </p:nvPicPr>
        <p:blipFill>
          <a:blip r:embed="rId3">
            <a:lum bright="-6000" contrast="-84000"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39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 descr="D:\Рабочий стол\Фото экспоз музея\Открытие музея, треугольник\свид музей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950" t="3944" r="11386" b="15644"/>
          <a:stretch>
            <a:fillRect/>
          </a:stretch>
        </p:blipFill>
        <p:spPr bwMode="auto">
          <a:xfrm>
            <a:off x="2214546" y="500042"/>
            <a:ext cx="4929222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43108" y="273050"/>
            <a:ext cx="6543692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Экспозиция «Орудия труда и предметы быта»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2357430"/>
            <a:ext cx="4040188" cy="71438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«без топора – не плотник, без лопаты – не огородник» 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2"/>
          </p:nvPr>
        </p:nvSpPr>
        <p:spPr>
          <a:xfrm>
            <a:off x="457200" y="3143248"/>
            <a:ext cx="4040188" cy="2982915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</a:t>
            </a:r>
          </a:p>
          <a:p>
            <a:pPr>
              <a:buNone/>
            </a:pPr>
            <a:r>
              <a:rPr lang="ru-RU" dirty="0" smtClean="0"/>
              <a:t>Подлинные экспонаты орудий труда и предметов быта наших селян.</a:t>
            </a:r>
            <a:endParaRPr lang="ru-RU" dirty="0"/>
          </a:p>
        </p:txBody>
      </p:sp>
      <p:pic>
        <p:nvPicPr>
          <p:cNvPr id="5" name="Picture 26" descr="1"/>
          <p:cNvPicPr>
            <a:picLocks noChangeAspect="1" noChangeArrowheads="1"/>
          </p:cNvPicPr>
          <p:nvPr/>
        </p:nvPicPr>
        <p:blipFill>
          <a:blip r:embed="rId2">
            <a:lum bright="-6000" contrast="-84000"/>
          </a:blip>
          <a:srcRect/>
          <a:stretch>
            <a:fillRect/>
          </a:stretch>
        </p:blipFill>
        <p:spPr bwMode="auto">
          <a:xfrm>
            <a:off x="0" y="214290"/>
            <a:ext cx="2198678" cy="2198678"/>
          </a:xfrm>
          <a:prstGeom prst="rect">
            <a:avLst/>
          </a:prstGeom>
          <a:noFill/>
        </p:spPr>
      </p:pic>
      <p:pic>
        <p:nvPicPr>
          <p:cNvPr id="11" name="Содержимое 5" descr="D:\Рабочий стол\Музей 1\PIC_0026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4426" y="2362200"/>
            <a:ext cx="2822972" cy="3763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214546" y="273050"/>
            <a:ext cx="6472254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Экспозиция «Орудия труда и предметы быта»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2357430"/>
            <a:ext cx="4040188" cy="714380"/>
          </a:xfrm>
        </p:spPr>
        <p:txBody>
          <a:bodyPr>
            <a:normAutofit/>
          </a:bodyPr>
          <a:lstStyle/>
          <a:p>
            <a:pPr lvl="1"/>
            <a:r>
              <a:rPr lang="ru-RU" sz="1100" dirty="0" smtClean="0"/>
              <a:t>Кипит , гостям уходить не велит. (самовар)</a:t>
            </a:r>
            <a:endParaRPr lang="ru-RU" sz="1100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70000" lnSpcReduction="20000"/>
          </a:bodyPr>
          <a:lstStyle/>
          <a:p>
            <a:pPr lvl="3"/>
            <a:r>
              <a:rPr lang="ru-RU" dirty="0" smtClean="0"/>
              <a:t>То назад, то вперед</a:t>
            </a:r>
          </a:p>
          <a:p>
            <a:pPr lvl="3"/>
            <a:r>
              <a:rPr lang="ru-RU" dirty="0" smtClean="0"/>
              <a:t>Ходит-бродит пароход</a:t>
            </a:r>
          </a:p>
          <a:p>
            <a:pPr lvl="3"/>
            <a:r>
              <a:rPr lang="ru-RU" dirty="0" smtClean="0"/>
              <a:t>Остановишь – горе:</a:t>
            </a:r>
          </a:p>
          <a:p>
            <a:pPr lvl="3"/>
            <a:r>
              <a:rPr lang="ru-RU" dirty="0" smtClean="0"/>
              <a:t>Продырявит  море.  (утюг)</a:t>
            </a:r>
            <a:endParaRPr lang="ru-RU" dirty="0"/>
          </a:p>
        </p:txBody>
      </p:sp>
      <p:pic>
        <p:nvPicPr>
          <p:cNvPr id="5" name="Picture 26" descr="1"/>
          <p:cNvPicPr>
            <a:picLocks noChangeAspect="1" noChangeArrowheads="1"/>
          </p:cNvPicPr>
          <p:nvPr/>
        </p:nvPicPr>
        <p:blipFill>
          <a:blip r:embed="rId2">
            <a:lum bright="-6000" contrast="-84000"/>
          </a:blip>
          <a:srcRect/>
          <a:stretch>
            <a:fillRect/>
          </a:stretch>
        </p:blipFill>
        <p:spPr bwMode="auto">
          <a:xfrm>
            <a:off x="0" y="214290"/>
            <a:ext cx="2198678" cy="2198678"/>
          </a:xfrm>
          <a:prstGeom prst="rect">
            <a:avLst/>
          </a:prstGeom>
          <a:noFill/>
        </p:spPr>
      </p:pic>
      <p:pic>
        <p:nvPicPr>
          <p:cNvPr id="11" name="Содержимое 10" descr="D:\Рабочий стол\Музей 1\PIC_0025.JPG"/>
          <p:cNvPicPr>
            <a:picLocks noGrp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500306"/>
            <a:ext cx="3286148" cy="3929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Содержимое 11" descr="D:\Рабочий стол\Музей 1\PIC_0028.JPG"/>
          <p:cNvPicPr>
            <a:picLocks noGrp="1"/>
          </p:cNvPicPr>
          <p:nvPr>
            <p:ph sz="quarter" idx="4"/>
          </p:nvPr>
        </p:nvPicPr>
        <p:blipFill>
          <a:blip r:embed="rId4" cstate="print"/>
          <a:srcRect t="13333"/>
          <a:stretch>
            <a:fillRect/>
          </a:stretch>
        </p:blipFill>
        <p:spPr bwMode="auto">
          <a:xfrm>
            <a:off x="571472" y="3643314"/>
            <a:ext cx="3857652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285984" y="273050"/>
            <a:ext cx="6400816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Экспозиция «Орудия труда и предметы быта»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2357430"/>
            <a:ext cx="4040188" cy="714380"/>
          </a:xfrm>
        </p:spPr>
        <p:txBody>
          <a:bodyPr>
            <a:normAutofit/>
          </a:bodyPr>
          <a:lstStyle/>
          <a:p>
            <a:pPr lvl="1"/>
            <a:r>
              <a:rPr lang="ru-RU" sz="1800" dirty="0" smtClean="0"/>
              <a:t>Человек красен своим трудом</a:t>
            </a:r>
            <a:endParaRPr lang="ru-RU" sz="1800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pPr lvl="1" algn="ctr"/>
            <a:r>
              <a:rPr lang="ru-RU" sz="1800" dirty="0" smtClean="0"/>
              <a:t>Нельзя толочь в ступе воду</a:t>
            </a:r>
            <a:endParaRPr lang="ru-RU" sz="1800" dirty="0"/>
          </a:p>
        </p:txBody>
      </p:sp>
      <p:pic>
        <p:nvPicPr>
          <p:cNvPr id="5" name="Picture 26" descr="1"/>
          <p:cNvPicPr>
            <a:picLocks noChangeAspect="1" noChangeArrowheads="1"/>
          </p:cNvPicPr>
          <p:nvPr/>
        </p:nvPicPr>
        <p:blipFill>
          <a:blip r:embed="rId2">
            <a:lum bright="-6000" contrast="-84000"/>
          </a:blip>
          <a:srcRect/>
          <a:stretch>
            <a:fillRect/>
          </a:stretch>
        </p:blipFill>
        <p:spPr bwMode="auto">
          <a:xfrm>
            <a:off x="0" y="214290"/>
            <a:ext cx="2198678" cy="2198678"/>
          </a:xfrm>
          <a:prstGeom prst="rect">
            <a:avLst/>
          </a:prstGeom>
          <a:noFill/>
        </p:spPr>
      </p:pic>
      <p:pic>
        <p:nvPicPr>
          <p:cNvPr id="11" name="Содержимое 10" descr="D:\Рабочий стол\Музей 1\PIC_0032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 l="15556"/>
          <a:stretch>
            <a:fillRect/>
          </a:stretch>
        </p:blipFill>
        <p:spPr bwMode="auto">
          <a:xfrm>
            <a:off x="5643570" y="2357430"/>
            <a:ext cx="2714644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Содержимое 11" descr="D:\Рабочий стол\нашгаи тдшипчсеквм\SDC10211.JPG"/>
          <p:cNvPicPr>
            <a:picLocks noGrp="1"/>
          </p:cNvPicPr>
          <p:nvPr>
            <p:ph sz="quarter" idx="2"/>
          </p:nvPr>
        </p:nvPicPr>
        <p:blipFill>
          <a:blip r:embed="rId4" cstate="print"/>
          <a:srcRect r="6328"/>
          <a:stretch>
            <a:fillRect/>
          </a:stretch>
        </p:blipFill>
        <p:spPr bwMode="auto">
          <a:xfrm>
            <a:off x="857224" y="3143248"/>
            <a:ext cx="3726783" cy="2982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285984" y="273050"/>
            <a:ext cx="6400816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Экспозиция «Дела давно минувших дней …»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2357430"/>
            <a:ext cx="4040188" cy="71438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1036632"/>
          </a:xfrm>
        </p:spPr>
        <p:txBody>
          <a:bodyPr>
            <a:normAutofit fontScale="85000" lnSpcReduction="20000"/>
          </a:bodyPr>
          <a:lstStyle/>
          <a:p>
            <a:pPr lvl="2"/>
            <a:r>
              <a:rPr lang="ru-RU" dirty="0" smtClean="0"/>
              <a:t>Красивая рубашка, с узорами :</a:t>
            </a:r>
          </a:p>
          <a:p>
            <a:pPr lvl="2"/>
            <a:r>
              <a:rPr lang="ru-RU" dirty="0" smtClean="0"/>
              <a:t>Для защиты доброго сердца,</a:t>
            </a:r>
          </a:p>
          <a:p>
            <a:pPr lvl="2"/>
            <a:r>
              <a:rPr lang="ru-RU" dirty="0" smtClean="0"/>
              <a:t>Светлой головы, золотых рук</a:t>
            </a:r>
          </a:p>
          <a:p>
            <a:pPr lvl="2"/>
            <a:r>
              <a:rPr lang="ru-RU" dirty="0" smtClean="0"/>
              <a:t>От нечистой силы.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2"/>
          </p:nvPr>
        </p:nvSpPr>
        <p:spPr>
          <a:xfrm>
            <a:off x="457200" y="3143248"/>
            <a:ext cx="4040188" cy="2982915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Красоту на Руси ценили всегда.</a:t>
            </a:r>
            <a:endParaRPr lang="ru-RU" dirty="0"/>
          </a:p>
        </p:txBody>
      </p:sp>
      <p:pic>
        <p:nvPicPr>
          <p:cNvPr id="5" name="Picture 26" descr="1"/>
          <p:cNvPicPr>
            <a:picLocks noChangeAspect="1" noChangeArrowheads="1"/>
          </p:cNvPicPr>
          <p:nvPr/>
        </p:nvPicPr>
        <p:blipFill>
          <a:blip r:embed="rId2">
            <a:lum bright="-6000" contrast="-84000"/>
          </a:blip>
          <a:srcRect/>
          <a:stretch>
            <a:fillRect/>
          </a:stretch>
        </p:blipFill>
        <p:spPr bwMode="auto">
          <a:xfrm>
            <a:off x="0" y="214290"/>
            <a:ext cx="2198678" cy="2198678"/>
          </a:xfrm>
          <a:prstGeom prst="rect">
            <a:avLst/>
          </a:prstGeom>
          <a:noFill/>
        </p:spPr>
      </p:pic>
      <p:pic>
        <p:nvPicPr>
          <p:cNvPr id="11" name="Содержимое 10" descr="D:\Рабочий стол\Музей 1\PIC_0024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786058"/>
            <a:ext cx="2822972" cy="3763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</TotalTime>
  <Words>573</Words>
  <Application>Microsoft Office PowerPoint</Application>
  <PresentationFormat>Экран (4:3)</PresentationFormat>
  <Paragraphs>84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Апекс</vt:lpstr>
      <vt:lpstr>Любицкий краеведческий музей</vt:lpstr>
      <vt:lpstr>  «… Кроме богатств естественных, трудовой народ унаследовал ещё огромные богатства культурные: здания дивной красоты, музеи, полные предметов редких и прекрасных, поучительных и возвышающих душу …»  А.В. ЛУНАЧАРСКИЙ </vt:lpstr>
      <vt:lpstr>Исторический музей Любицкой средней общеобразовательной школы открыт 9 мая 1975 года к 30-летию Победы.</vt:lpstr>
      <vt:lpstr>«Всему начало здесь, в краю родном…»</vt:lpstr>
      <vt:lpstr>Слайд 5</vt:lpstr>
      <vt:lpstr>Экспозиция «Орудия труда и предметы быта»</vt:lpstr>
      <vt:lpstr>Экспозиция «Орудия труда и предметы быта»</vt:lpstr>
      <vt:lpstr>Экспозиция «Орудия труда и предметы быта»</vt:lpstr>
      <vt:lpstr>Экспозиция «Дела давно минувших дней …»</vt:lpstr>
      <vt:lpstr>Экспозиция «Дела давно минувших дней …»</vt:lpstr>
      <vt:lpstr>Экспозиция «Нумизматика»</vt:lpstr>
      <vt:lpstr>Экспозиция «Никто не забыт, ничто не забыто»</vt:lpstr>
      <vt:lpstr>Экспозиция «Никто не забыт, ничто не забыто»</vt:lpstr>
      <vt:lpstr>Экспозиция «Никто не забыт, ничто не забыто»</vt:lpstr>
      <vt:lpstr>Экспозиция «Никто не забыт, ничто не забыто»</vt:lpstr>
      <vt:lpstr>Экспозиция «Никто не забыт, ничто не забыто»</vt:lpstr>
      <vt:lpstr>Экспозиция «Летопись Великой Отечественной…»</vt:lpstr>
      <vt:lpstr>Экспозиция  «Находка - 2010»</vt:lpstr>
      <vt:lpstr>Экспозиция  «Находка - 2010»</vt:lpstr>
      <vt:lpstr>Экспозиция  «Находка - 2010»</vt:lpstr>
      <vt:lpstr>Музейная педагогика </vt:lpstr>
      <vt:lpstr>Музейная педагогика</vt:lpstr>
      <vt:lpstr>Музейная педагогика</vt:lpstr>
      <vt:lpstr>Музейная педагогика</vt:lpstr>
      <vt:lpstr>Музейная педагогика</vt:lpstr>
      <vt:lpstr>Музейная педагогика</vt:lpstr>
      <vt:lpstr>Музейная педагогика</vt:lpstr>
      <vt:lpstr>Музейная педагогика</vt:lpstr>
      <vt:lpstr>Слайд 29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57</cp:revision>
  <dcterms:created xsi:type="dcterms:W3CDTF">2010-11-25T16:55:59Z</dcterms:created>
  <dcterms:modified xsi:type="dcterms:W3CDTF">2012-09-28T06:24:05Z</dcterms:modified>
</cp:coreProperties>
</file>